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AFF50-CA57-469A-815A-A44DA681DD9A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187F2-6703-4BA6-B87F-B7D18E7EE9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87F2-6703-4BA6-B87F-B7D18E7EE98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05A341-0802-46EB-B74A-2F591BA78DF9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A53BBF-8B09-45D2-8F69-0F6B5F67674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Kathy.nguyen@cobbcounty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Tale of Two Droughts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 Water Efficiency a Mitigation Strategy?</a:t>
            </a:r>
          </a:p>
          <a:p>
            <a:r>
              <a:rPr lang="en-US" dirty="0" smtClean="0"/>
              <a:t>Metro Atlanta’s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Lake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2012 </a:t>
            </a:r>
          </a:p>
          <a:p>
            <a:pPr lvl="1"/>
            <a:r>
              <a:rPr lang="en-US" dirty="0" smtClean="0"/>
              <a:t>Lake </a:t>
            </a:r>
            <a:r>
              <a:rPr lang="en-US" dirty="0" err="1" smtClean="0"/>
              <a:t>Allatoona</a:t>
            </a:r>
            <a:r>
              <a:rPr lang="en-US" dirty="0" smtClean="0"/>
              <a:t> – 833.58</a:t>
            </a:r>
          </a:p>
          <a:p>
            <a:pPr lvl="1"/>
            <a:r>
              <a:rPr lang="en-US" dirty="0" smtClean="0"/>
              <a:t>Lake Lanier – 1061.37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September 2007</a:t>
            </a:r>
          </a:p>
          <a:p>
            <a:pPr lvl="1"/>
            <a:r>
              <a:rPr lang="en-US" dirty="0" smtClean="0"/>
              <a:t>Lake </a:t>
            </a:r>
            <a:r>
              <a:rPr lang="en-US" dirty="0" err="1" smtClean="0"/>
              <a:t>Allatoona</a:t>
            </a:r>
            <a:r>
              <a:rPr lang="en-US" dirty="0" smtClean="0"/>
              <a:t> – 827.50</a:t>
            </a:r>
          </a:p>
          <a:p>
            <a:pPr lvl="1"/>
            <a:r>
              <a:rPr lang="en-US" dirty="0" smtClean="0"/>
              <a:t>Lake Lanier – 1059.39 (Lowest level ever 12/26/07 1050.79)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What is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Cobb County-Marietta Water Authority’s Water Use</a:t>
            </a:r>
          </a:p>
          <a:p>
            <a:endParaRPr lang="en-US" dirty="0" smtClean="0"/>
          </a:p>
          <a:p>
            <a:r>
              <a:rPr lang="en-US" dirty="0" smtClean="0"/>
              <a:t>Peak Water Use in 2007 (Pre Outdoor Water Ban)</a:t>
            </a:r>
          </a:p>
          <a:p>
            <a:pPr lvl="1"/>
            <a:r>
              <a:rPr lang="en-US" dirty="0" smtClean="0"/>
              <a:t>148 MGD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Peak Water Use in 2012</a:t>
            </a:r>
          </a:p>
          <a:p>
            <a:pPr lvl="1"/>
            <a:r>
              <a:rPr lang="en-US" dirty="0" smtClean="0"/>
              <a:t>110 MGD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25% Reduction in Water Use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Water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r>
              <a:rPr lang="en-US" dirty="0" smtClean="0"/>
              <a:t>Conservation Rates designed to make outdoor water use the most costly</a:t>
            </a:r>
          </a:p>
          <a:p>
            <a:pPr lvl="1"/>
            <a:r>
              <a:rPr lang="en-US" dirty="0" smtClean="0"/>
              <a:t>Drives smarter decisions about landscaping</a:t>
            </a:r>
          </a:p>
          <a:p>
            <a:pPr lvl="1"/>
            <a:r>
              <a:rPr lang="en-US" dirty="0" smtClean="0"/>
              <a:t>Limits overwatering</a:t>
            </a:r>
          </a:p>
          <a:p>
            <a:r>
              <a:rPr lang="en-US" dirty="0" smtClean="0"/>
              <a:t>Incentive Programs</a:t>
            </a:r>
          </a:p>
          <a:p>
            <a:r>
              <a:rPr lang="en-US" dirty="0" smtClean="0"/>
              <a:t>Education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Experience</a:t>
            </a:r>
            <a:endParaRPr lang="en-US" dirty="0" smtClean="0"/>
          </a:p>
          <a:p>
            <a:r>
              <a:rPr lang="en-US" dirty="0" smtClean="0"/>
              <a:t>Policy Changes to encourage efficiency</a:t>
            </a:r>
          </a:p>
          <a:p>
            <a:r>
              <a:rPr lang="en-US" dirty="0" smtClean="0"/>
              <a:t>State Mandates</a:t>
            </a:r>
          </a:p>
          <a:p>
            <a:r>
              <a:rPr lang="en-US" dirty="0" smtClean="0"/>
              <a:t>Successful partnerships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Is efficiency mitigating drought impacts?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tale of two droughts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2248336"/>
          </a:xfrm>
        </p:spPr>
        <p:txBody>
          <a:bodyPr>
            <a:normAutofit/>
          </a:bodyPr>
          <a:lstStyle/>
          <a:p>
            <a:r>
              <a:rPr lang="en-US" dirty="0" smtClean="0"/>
              <a:t>Kathy Nguyen</a:t>
            </a:r>
          </a:p>
          <a:p>
            <a:r>
              <a:rPr lang="en-US" dirty="0" smtClean="0"/>
              <a:t>Water Resource Manager</a:t>
            </a:r>
          </a:p>
          <a:p>
            <a:r>
              <a:rPr lang="en-US" dirty="0" smtClean="0"/>
              <a:t>Cobb County Water System</a:t>
            </a:r>
          </a:p>
          <a:p>
            <a:r>
              <a:rPr lang="en-US" dirty="0" smtClean="0">
                <a:hlinkClick r:id="rId2"/>
              </a:rPr>
              <a:t>Kathy.nguyen@cobbcounty.org</a:t>
            </a:r>
            <a:endParaRPr lang="en-US" dirty="0" smtClean="0"/>
          </a:p>
          <a:p>
            <a:r>
              <a:rPr lang="en-US" dirty="0" smtClean="0"/>
              <a:t>770-429-6244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Drought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Definition:</a:t>
            </a:r>
          </a:p>
          <a:p>
            <a:pPr algn="ctr">
              <a:buNone/>
            </a:pPr>
            <a:r>
              <a:rPr lang="en-US" sz="4000" dirty="0" smtClean="0"/>
              <a:t>Any shortage of water that causes water related problems or complications.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 Levels of Drought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Meteorlogic</a:t>
            </a:r>
            <a:endParaRPr lang="en-US" sz="3600" dirty="0" smtClean="0"/>
          </a:p>
          <a:p>
            <a:r>
              <a:rPr lang="en-US" sz="3600" dirty="0" smtClean="0"/>
              <a:t>Agricultural</a:t>
            </a:r>
          </a:p>
          <a:p>
            <a:r>
              <a:rPr lang="en-US" sz="3600" dirty="0" smtClean="0"/>
              <a:t>Hydrologic</a:t>
            </a:r>
          </a:p>
          <a:p>
            <a:r>
              <a:rPr lang="en-US" sz="3600" dirty="0" smtClean="0"/>
              <a:t>Socioeconomic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2007</a:t>
            </a:r>
            <a:endParaRPr lang="en-US" dirty="0"/>
          </a:p>
        </p:txBody>
      </p:sp>
      <p:pic>
        <p:nvPicPr>
          <p:cNvPr id="4" name="Content Placeholder 3" descr="armagedd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07777" y="2209800"/>
            <a:ext cx="5889342" cy="3850725"/>
          </a:xfrm>
        </p:spPr>
      </p:pic>
      <p:sp>
        <p:nvSpPr>
          <p:cNvPr id="5" name="TextBox 4"/>
          <p:cNvSpPr txBox="1"/>
          <p:nvPr/>
        </p:nvSpPr>
        <p:spPr>
          <a:xfrm>
            <a:off x="1447800" y="259080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The Apocalypse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2012</a:t>
            </a:r>
            <a:endParaRPr lang="en-US" dirty="0"/>
          </a:p>
        </p:txBody>
      </p:sp>
      <p:pic>
        <p:nvPicPr>
          <p:cNvPr id="4" name="Content Placeholder 3" descr="irrig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6300" y="1883505"/>
            <a:ext cx="6628500" cy="4441095"/>
          </a:xfrm>
        </p:spPr>
      </p:pic>
      <p:sp>
        <p:nvSpPr>
          <p:cNvPr id="5" name="TextBox 4"/>
          <p:cNvSpPr txBox="1"/>
          <p:nvPr/>
        </p:nvSpPr>
        <p:spPr>
          <a:xfrm>
            <a:off x="609600" y="34290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What drought?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It must be raining more this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2006 – Beginning of the 2007-2008 Drought</a:t>
            </a:r>
          </a:p>
          <a:p>
            <a:pPr lvl="1"/>
            <a:r>
              <a:rPr lang="en-US" dirty="0" smtClean="0"/>
              <a:t>Rainfall 2006 -48.46-inches</a:t>
            </a:r>
          </a:p>
          <a:p>
            <a:pPr lvl="1"/>
            <a:r>
              <a:rPr lang="en-US" dirty="0" smtClean="0"/>
              <a:t>Rainfall 2007 – 31.85-inches</a:t>
            </a:r>
          </a:p>
          <a:p>
            <a:r>
              <a:rPr lang="en-US" dirty="0" smtClean="0"/>
              <a:t>2011 – Beginning of 2012 Drought </a:t>
            </a:r>
          </a:p>
          <a:p>
            <a:pPr lvl="1"/>
            <a:r>
              <a:rPr lang="en-US" dirty="0" smtClean="0"/>
              <a:t>2011 Rainfall – 39.23-inches</a:t>
            </a:r>
          </a:p>
          <a:p>
            <a:pPr lvl="1"/>
            <a:r>
              <a:rPr lang="en-US" dirty="0" smtClean="0"/>
              <a:t>2012 Rainfall to date- 26.23-inches (we typically get on average another 10 inches before the end of the year)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Metro Atlanta and Drought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 99% dependent on surface water.</a:t>
            </a:r>
          </a:p>
          <a:p>
            <a:r>
              <a:rPr lang="en-US" dirty="0" smtClean="0"/>
              <a:t>Height of 2007 drought Lake Lanier evaporating 100MGD</a:t>
            </a:r>
          </a:p>
          <a:p>
            <a:r>
              <a:rPr lang="en-US" dirty="0" smtClean="0"/>
              <a:t>4 million people dependent upon two Federally controlled </a:t>
            </a:r>
            <a:r>
              <a:rPr lang="en-US" dirty="0" err="1" smtClean="0"/>
              <a:t>reseviors</a:t>
            </a:r>
            <a:endParaRPr lang="en-US" dirty="0" smtClean="0"/>
          </a:p>
          <a:p>
            <a:r>
              <a:rPr lang="en-US" dirty="0" smtClean="0"/>
              <a:t>3 million dependent upon Lanier – South Georgia Drought means Lanier must balance the basin to meet all needs.</a:t>
            </a:r>
          </a:p>
          <a:p>
            <a:r>
              <a:rPr lang="en-US" dirty="0" smtClean="0"/>
              <a:t>Lanier 9% of the drainage area  64% of the storage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Drought Response</a:t>
            </a:r>
            <a:endParaRPr lang="en-US" dirty="0"/>
          </a:p>
        </p:txBody>
      </p:sp>
      <p:pic>
        <p:nvPicPr>
          <p:cNvPr id="4" name="Content Placeholder 3" descr="panic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3048000" y="2133600"/>
            <a:ext cx="3048000" cy="3048000"/>
          </a:xfrm>
        </p:spPr>
      </p:pic>
      <p:sp>
        <p:nvSpPr>
          <p:cNvPr id="6" name="Rectangle 5"/>
          <p:cNvSpPr/>
          <p:nvPr/>
        </p:nvSpPr>
        <p:spPr>
          <a:xfrm>
            <a:off x="3733800" y="5334000"/>
            <a:ext cx="16450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2007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Drought Response</a:t>
            </a:r>
            <a:endParaRPr lang="en-US" dirty="0"/>
          </a:p>
        </p:txBody>
      </p:sp>
      <p:pic>
        <p:nvPicPr>
          <p:cNvPr id="4" name="Content Placeholder 3" descr="cal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2438399"/>
            <a:ext cx="4236508" cy="3177381"/>
          </a:xfrm>
        </p:spPr>
      </p:pic>
      <p:sp>
        <p:nvSpPr>
          <p:cNvPr id="5" name="Rectangle 4"/>
          <p:cNvSpPr/>
          <p:nvPr/>
        </p:nvSpPr>
        <p:spPr>
          <a:xfrm>
            <a:off x="3810000" y="5715000"/>
            <a:ext cx="1507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2012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291</Words>
  <Application>Microsoft Office PowerPoint</Application>
  <PresentationFormat>On-screen Show (4:3)</PresentationFormat>
  <Paragraphs>70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A Tale of Two Droughts</vt:lpstr>
      <vt:lpstr>Drought</vt:lpstr>
      <vt:lpstr>4 Levels of Drought</vt:lpstr>
      <vt:lpstr>2007</vt:lpstr>
      <vt:lpstr>2012</vt:lpstr>
      <vt:lpstr>It must be raining more this time?</vt:lpstr>
      <vt:lpstr>Metro Atlanta and Drought</vt:lpstr>
      <vt:lpstr>Drought Response</vt:lpstr>
      <vt:lpstr>Drought Response</vt:lpstr>
      <vt:lpstr>Lake Levels</vt:lpstr>
      <vt:lpstr>What is the Difference?</vt:lpstr>
      <vt:lpstr>Water Efficiency</vt:lpstr>
      <vt:lpstr>Is efficiency mitigating drought impacts?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Tale of Two Droughts</dc:title>
  <dc:creator>Kathy Nguyen</dc:creator>
  <cp:lastModifiedBy>Kathy Nguyen</cp:lastModifiedBy>
  <cp:revision>8</cp:revision>
  <dcterms:created xsi:type="dcterms:W3CDTF">2012-09-22T21:06:09Z</dcterms:created>
  <dcterms:modified xsi:type="dcterms:W3CDTF">2012-09-26T13:03:41Z</dcterms:modified>
</cp:coreProperties>
</file>